
<file path=[Content_Types].xml><?xml version="1.0" encoding="utf-8"?>
<Types xmlns="http://schemas.openxmlformats.org/package/2006/content-types">
  <Default Extension="png" ContentType="image/pn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1" r:id="rId4"/>
    <p:sldId id="260" r:id="rId5"/>
    <p:sldId id="282" r:id="rId6"/>
    <p:sldId id="284" r:id="rId7"/>
    <p:sldId id="269" r:id="rId8"/>
    <p:sldId id="261" r:id="rId9"/>
    <p:sldId id="267" r:id="rId10"/>
    <p:sldId id="265" r:id="rId11"/>
    <p:sldId id="268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9900"/>
    <a:srgbClr val="33CC33"/>
    <a:srgbClr val="E9EDF4"/>
    <a:srgbClr val="D0D8E7"/>
    <a:srgbClr val="E3E934"/>
    <a:srgbClr val="1FA812"/>
    <a:srgbClr val="00FF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4"/>
    <p:restoredTop sz="96192" autoAdjust="0"/>
  </p:normalViewPr>
  <p:slideViewPr>
    <p:cSldViewPr snapToGrid="0" snapToObjects="1">
      <p:cViewPr varScale="1">
        <p:scale>
          <a:sx n="105" d="100"/>
          <a:sy n="105" d="100"/>
        </p:scale>
        <p:origin x="19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328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Hapke" userId="69da275f-50e2-4e78-9fb9-79f0cb60e216" providerId="ADAL" clId="{682EA213-3149-BA4E-ABDC-1221C86F0045}"/>
    <pc:docChg chg="undo custSel addSld delSld modSld sldOrd">
      <pc:chgData name="Nathan Hapke" userId="69da275f-50e2-4e78-9fb9-79f0cb60e216" providerId="ADAL" clId="{682EA213-3149-BA4E-ABDC-1221C86F0045}" dt="2019-10-08T20:13:46.515" v="378"/>
      <pc:docMkLst>
        <pc:docMk/>
      </pc:docMkLst>
      <pc:sldChg chg="modSp">
        <pc:chgData name="Nathan Hapke" userId="69da275f-50e2-4e78-9fb9-79f0cb60e216" providerId="ADAL" clId="{682EA213-3149-BA4E-ABDC-1221C86F0045}" dt="2019-10-08T20:01:06.344" v="13" actId="20577"/>
        <pc:sldMkLst>
          <pc:docMk/>
          <pc:sldMk cId="1372856714" sldId="256"/>
        </pc:sldMkLst>
        <pc:spChg chg="mod">
          <ac:chgData name="Nathan Hapke" userId="69da275f-50e2-4e78-9fb9-79f0cb60e216" providerId="ADAL" clId="{682EA213-3149-BA4E-ABDC-1221C86F0045}" dt="2019-10-08T20:01:06.344" v="13" actId="20577"/>
          <ac:spMkLst>
            <pc:docMk/>
            <pc:sldMk cId="1372856714" sldId="256"/>
            <ac:spMk id="2" creationId="{00000000-0000-0000-0000-000000000000}"/>
          </ac:spMkLst>
        </pc:spChg>
      </pc:sldChg>
      <pc:sldChg chg="modSp">
        <pc:chgData name="Nathan Hapke" userId="69da275f-50e2-4e78-9fb9-79f0cb60e216" providerId="ADAL" clId="{682EA213-3149-BA4E-ABDC-1221C86F0045}" dt="2019-10-08T20:10:27.633" v="237" actId="1076"/>
        <pc:sldMkLst>
          <pc:docMk/>
          <pc:sldMk cId="247827377" sldId="258"/>
        </pc:sldMkLst>
        <pc:spChg chg="mod">
          <ac:chgData name="Nathan Hapke" userId="69da275f-50e2-4e78-9fb9-79f0cb60e216" providerId="ADAL" clId="{682EA213-3149-BA4E-ABDC-1221C86F0045}" dt="2019-10-08T20:10:22.984" v="236" actId="20577"/>
          <ac:spMkLst>
            <pc:docMk/>
            <pc:sldMk cId="247827377" sldId="258"/>
            <ac:spMk id="3" creationId="{00000000-0000-0000-0000-000000000000}"/>
          </ac:spMkLst>
        </pc:spChg>
        <pc:spChg chg="mod">
          <ac:chgData name="Nathan Hapke" userId="69da275f-50e2-4e78-9fb9-79f0cb60e216" providerId="ADAL" clId="{682EA213-3149-BA4E-ABDC-1221C86F0045}" dt="2019-10-08T20:10:27.633" v="237" actId="1076"/>
          <ac:spMkLst>
            <pc:docMk/>
            <pc:sldMk cId="247827377" sldId="258"/>
            <ac:spMk id="5" creationId="{00000000-0000-0000-0000-000000000000}"/>
          </ac:spMkLst>
        </pc:spChg>
      </pc:sldChg>
      <pc:sldChg chg="del">
        <pc:chgData name="Nathan Hapke" userId="69da275f-50e2-4e78-9fb9-79f0cb60e216" providerId="ADAL" clId="{682EA213-3149-BA4E-ABDC-1221C86F0045}" dt="2019-10-08T20:08:19.340" v="213" actId="2696"/>
        <pc:sldMkLst>
          <pc:docMk/>
          <pc:sldMk cId="3723837172" sldId="259"/>
        </pc:sldMkLst>
      </pc:sldChg>
      <pc:sldChg chg="modSp modTransition modAnim">
        <pc:chgData name="Nathan Hapke" userId="69da275f-50e2-4e78-9fb9-79f0cb60e216" providerId="ADAL" clId="{682EA213-3149-BA4E-ABDC-1221C86F0045}" dt="2019-10-08T20:07:45.195" v="212"/>
        <pc:sldMkLst>
          <pc:docMk/>
          <pc:sldMk cId="2291128843" sldId="260"/>
        </pc:sldMkLst>
        <pc:spChg chg="mod">
          <ac:chgData name="Nathan Hapke" userId="69da275f-50e2-4e78-9fb9-79f0cb60e216" providerId="ADAL" clId="{682EA213-3149-BA4E-ABDC-1221C86F0045}" dt="2019-10-08T20:06:31.933" v="206" actId="207"/>
          <ac:spMkLst>
            <pc:docMk/>
            <pc:sldMk cId="2291128843" sldId="260"/>
            <ac:spMk id="2" creationId="{00000000-0000-0000-0000-000000000000}"/>
          </ac:spMkLst>
        </pc:spChg>
        <pc:spChg chg="mod">
          <ac:chgData name="Nathan Hapke" userId="69da275f-50e2-4e78-9fb9-79f0cb60e216" providerId="ADAL" clId="{682EA213-3149-BA4E-ABDC-1221C86F0045}" dt="2019-10-08T20:05:34.355" v="195" actId="20577"/>
          <ac:spMkLst>
            <pc:docMk/>
            <pc:sldMk cId="2291128843" sldId="260"/>
            <ac:spMk id="3" creationId="{00000000-0000-0000-0000-000000000000}"/>
          </ac:spMkLst>
        </pc:spChg>
      </pc:sldChg>
      <pc:sldChg chg="del">
        <pc:chgData name="Nathan Hapke" userId="69da275f-50e2-4e78-9fb9-79f0cb60e216" providerId="ADAL" clId="{682EA213-3149-BA4E-ABDC-1221C86F0045}" dt="2019-10-08T20:08:46.937" v="214" actId="2696"/>
        <pc:sldMkLst>
          <pc:docMk/>
          <pc:sldMk cId="1072303049" sldId="262"/>
        </pc:sldMkLst>
      </pc:sldChg>
      <pc:sldChg chg="modSp">
        <pc:chgData name="Nathan Hapke" userId="69da275f-50e2-4e78-9fb9-79f0cb60e216" providerId="ADAL" clId="{682EA213-3149-BA4E-ABDC-1221C86F0045}" dt="2019-10-08T20:11:00.873" v="249" actId="20577"/>
        <pc:sldMkLst>
          <pc:docMk/>
          <pc:sldMk cId="542677343" sldId="265"/>
        </pc:sldMkLst>
        <pc:spChg chg="mod">
          <ac:chgData name="Nathan Hapke" userId="69da275f-50e2-4e78-9fb9-79f0cb60e216" providerId="ADAL" clId="{682EA213-3149-BA4E-ABDC-1221C86F0045}" dt="2019-10-08T20:11:00.873" v="249" actId="20577"/>
          <ac:spMkLst>
            <pc:docMk/>
            <pc:sldMk cId="542677343" sldId="265"/>
            <ac:spMk id="2" creationId="{00000000-0000-0000-0000-000000000000}"/>
          </ac:spMkLst>
        </pc:spChg>
        <pc:spChg chg="mod">
          <ac:chgData name="Nathan Hapke" userId="69da275f-50e2-4e78-9fb9-79f0cb60e216" providerId="ADAL" clId="{682EA213-3149-BA4E-ABDC-1221C86F0045}" dt="2019-10-08T20:09:19.003" v="215"/>
          <ac:spMkLst>
            <pc:docMk/>
            <pc:sldMk cId="542677343" sldId="265"/>
            <ac:spMk id="8" creationId="{00000000-0000-0000-0000-000000000000}"/>
          </ac:spMkLst>
        </pc:spChg>
      </pc:sldChg>
      <pc:sldChg chg="addSp modSp modAnim">
        <pc:chgData name="Nathan Hapke" userId="69da275f-50e2-4e78-9fb9-79f0cb60e216" providerId="ADAL" clId="{682EA213-3149-BA4E-ABDC-1221C86F0045}" dt="2019-10-08T20:13:23.328" v="377"/>
        <pc:sldMkLst>
          <pc:docMk/>
          <pc:sldMk cId="1491599527" sldId="267"/>
        </pc:sldMkLst>
        <pc:spChg chg="mod">
          <ac:chgData name="Nathan Hapke" userId="69da275f-50e2-4e78-9fb9-79f0cb60e216" providerId="ADAL" clId="{682EA213-3149-BA4E-ABDC-1221C86F0045}" dt="2019-10-08T20:03:40.252" v="94" actId="20577"/>
          <ac:spMkLst>
            <pc:docMk/>
            <pc:sldMk cId="1491599527" sldId="267"/>
            <ac:spMk id="2" creationId="{00000000-0000-0000-0000-000000000000}"/>
          </ac:spMkLst>
        </pc:spChg>
        <pc:spChg chg="mod">
          <ac:chgData name="Nathan Hapke" userId="69da275f-50e2-4e78-9fb9-79f0cb60e216" providerId="ADAL" clId="{682EA213-3149-BA4E-ABDC-1221C86F0045}" dt="2019-10-08T20:12:31.181" v="356"/>
          <ac:spMkLst>
            <pc:docMk/>
            <pc:sldMk cId="1491599527" sldId="267"/>
            <ac:spMk id="3" creationId="{00000000-0000-0000-0000-000000000000}"/>
          </ac:spMkLst>
        </pc:spChg>
        <pc:spChg chg="add mod">
          <ac:chgData name="Nathan Hapke" userId="69da275f-50e2-4e78-9fb9-79f0cb60e216" providerId="ADAL" clId="{682EA213-3149-BA4E-ABDC-1221C86F0045}" dt="2019-10-08T20:13:13.268" v="375" actId="1076"/>
          <ac:spMkLst>
            <pc:docMk/>
            <pc:sldMk cId="1491599527" sldId="267"/>
            <ac:spMk id="4" creationId="{BBA13C20-2E6D-5443-813A-03426510DBB4}"/>
          </ac:spMkLst>
        </pc:spChg>
        <pc:spChg chg="mod">
          <ac:chgData name="Nathan Hapke" userId="69da275f-50e2-4e78-9fb9-79f0cb60e216" providerId="ADAL" clId="{682EA213-3149-BA4E-ABDC-1221C86F0045}" dt="2019-10-08T20:13:17.248" v="376" actId="1076"/>
          <ac:spMkLst>
            <pc:docMk/>
            <pc:sldMk cId="1491599527" sldId="267"/>
            <ac:spMk id="5" creationId="{00000000-0000-0000-0000-000000000000}"/>
          </ac:spMkLst>
        </pc:spChg>
      </pc:sldChg>
      <pc:sldChg chg="modSp">
        <pc:chgData name="Nathan Hapke" userId="69da275f-50e2-4e78-9fb9-79f0cb60e216" providerId="ADAL" clId="{682EA213-3149-BA4E-ABDC-1221C86F0045}" dt="2019-10-08T20:02:40.785" v="35" actId="15"/>
        <pc:sldMkLst>
          <pc:docMk/>
          <pc:sldMk cId="3675091301" sldId="268"/>
        </pc:sldMkLst>
        <pc:spChg chg="mod">
          <ac:chgData name="Nathan Hapke" userId="69da275f-50e2-4e78-9fb9-79f0cb60e216" providerId="ADAL" clId="{682EA213-3149-BA4E-ABDC-1221C86F0045}" dt="2019-10-08T20:02:40.785" v="35" actId="15"/>
          <ac:spMkLst>
            <pc:docMk/>
            <pc:sldMk cId="3675091301" sldId="268"/>
            <ac:spMk id="3" creationId="{00000000-0000-0000-0000-000000000000}"/>
          </ac:spMkLst>
        </pc:spChg>
      </pc:sldChg>
      <pc:sldChg chg="ord">
        <pc:chgData name="Nathan Hapke" userId="69da275f-50e2-4e78-9fb9-79f0cb60e216" providerId="ADAL" clId="{682EA213-3149-BA4E-ABDC-1221C86F0045}" dt="2019-10-08T20:13:46.515" v="378"/>
        <pc:sldMkLst>
          <pc:docMk/>
          <pc:sldMk cId="3030643063" sldId="269"/>
        </pc:sldMkLst>
      </pc:sldChg>
      <pc:sldChg chg="modSp del">
        <pc:chgData name="Nathan Hapke" userId="69da275f-50e2-4e78-9fb9-79f0cb60e216" providerId="ADAL" clId="{682EA213-3149-BA4E-ABDC-1221C86F0045}" dt="2019-10-08T20:02:30.147" v="33" actId="2696"/>
        <pc:sldMkLst>
          <pc:docMk/>
          <pc:sldMk cId="61015620" sldId="273"/>
        </pc:sldMkLst>
        <pc:spChg chg="mod">
          <ac:chgData name="Nathan Hapke" userId="69da275f-50e2-4e78-9fb9-79f0cb60e216" providerId="ADAL" clId="{682EA213-3149-BA4E-ABDC-1221C86F0045}" dt="2019-10-08T20:01:57.504" v="18" actId="20577"/>
          <ac:spMkLst>
            <pc:docMk/>
            <pc:sldMk cId="61015620" sldId="273"/>
            <ac:spMk id="3" creationId="{00000000-0000-0000-0000-000000000000}"/>
          </ac:spMkLst>
        </pc:spChg>
      </pc:sldChg>
      <pc:sldChg chg="modSp add ord setBg modAnim">
        <pc:chgData name="Nathan Hapke" userId="69da275f-50e2-4e78-9fb9-79f0cb60e216" providerId="ADAL" clId="{682EA213-3149-BA4E-ABDC-1221C86F0045}" dt="2019-10-08T20:07:30.579" v="210"/>
        <pc:sldMkLst>
          <pc:docMk/>
          <pc:sldMk cId="253321395" sldId="281"/>
        </pc:sldMkLst>
        <pc:spChg chg="mod">
          <ac:chgData name="Nathan Hapke" userId="69da275f-50e2-4e78-9fb9-79f0cb60e216" providerId="ADAL" clId="{682EA213-3149-BA4E-ABDC-1221C86F0045}" dt="2019-10-08T20:06:14.067" v="203" actId="207"/>
          <ac:spMkLst>
            <pc:docMk/>
            <pc:sldMk cId="253321395" sldId="281"/>
            <ac:spMk id="2" creationId="{00000000-0000-0000-0000-000000000000}"/>
          </ac:spMkLst>
        </pc:spChg>
        <pc:spChg chg="mod">
          <ac:chgData name="Nathan Hapke" userId="69da275f-50e2-4e78-9fb9-79f0cb60e216" providerId="ADAL" clId="{682EA213-3149-BA4E-ABDC-1221C86F0045}" dt="2019-10-08T20:06:07.657" v="202" actId="207"/>
          <ac:spMkLst>
            <pc:docMk/>
            <pc:sldMk cId="253321395" sldId="281"/>
            <ac:spMk id="3" creationId="{00000000-0000-0000-0000-000000000000}"/>
          </ac:spMkLst>
        </pc:spChg>
        <pc:spChg chg="mod">
          <ac:chgData name="Nathan Hapke" userId="69da275f-50e2-4e78-9fb9-79f0cb60e216" providerId="ADAL" clId="{682EA213-3149-BA4E-ABDC-1221C86F0045}" dt="2019-10-08T20:06:02.195" v="201" actId="207"/>
          <ac:spMkLst>
            <pc:docMk/>
            <pc:sldMk cId="253321395" sldId="281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EFE7-82D6-CB47-8143-631EF0CF62FA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8FA9C-4753-F340-A41D-A1C127C96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1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Boring title</a:t>
            </a:r>
          </a:p>
          <a:p>
            <a:pPr marL="171450" indent="-171450">
              <a:buFontTx/>
              <a:buChar char="-"/>
            </a:pPr>
            <a:r>
              <a:rPr lang="en-US" dirty="0"/>
              <a:t>Don’t read out every word</a:t>
            </a: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2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Too many</a:t>
            </a:r>
            <a:r>
              <a:rPr lang="en-US" baseline="0" dirty="0"/>
              <a:t> </a:t>
            </a:r>
            <a:r>
              <a:rPr lang="en-US" baseline="0" dirty="0" err="1"/>
              <a:t>colours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Avoid pool </a:t>
            </a:r>
            <a:r>
              <a:rPr lang="en-US" baseline="0" dirty="0" err="1"/>
              <a:t>colour</a:t>
            </a:r>
            <a:r>
              <a:rPr lang="en-US" baseline="0" dirty="0"/>
              <a:t> schemes/combinations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Remember that what looks good on your monitor does not necessarily look good on the big screen.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3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Too many</a:t>
            </a:r>
            <a:r>
              <a:rPr lang="en-US" baseline="0" dirty="0"/>
              <a:t> </a:t>
            </a:r>
            <a:r>
              <a:rPr lang="en-US" baseline="0" dirty="0" err="1"/>
              <a:t>colours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Avoid pool </a:t>
            </a:r>
            <a:r>
              <a:rPr lang="en-US" baseline="0" dirty="0" err="1"/>
              <a:t>colour</a:t>
            </a:r>
            <a:r>
              <a:rPr lang="en-US" baseline="0" dirty="0"/>
              <a:t> schemes/combinations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FFFFFF"/>
                </a:solidFill>
              </a:rPr>
              <a:t>Remember that what looks good on your monitor does not necessarily look good on the big screen.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To much animation.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Test your animation, make sure it looks good, and each item is in the correct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Max six bullet points.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Images</a:t>
            </a:r>
            <a:r>
              <a:rPr lang="en-US" baseline="0" dirty="0"/>
              <a:t> make it visually interesting and memorable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Max six bullet points.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Images</a:t>
            </a:r>
            <a:r>
              <a:rPr lang="en-US" baseline="0" dirty="0"/>
              <a:t> make it visually interesting and memorable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Max six bullet points.</a:t>
            </a:r>
          </a:p>
          <a:p>
            <a:pPr marL="171450" indent="-171450">
              <a:buFontTx/>
              <a:buChar char="-"/>
            </a:pPr>
            <a:r>
              <a:rPr lang="en-US" dirty="0"/>
              <a:t>Images</a:t>
            </a:r>
            <a:r>
              <a:rPr lang="en-US" baseline="0" dirty="0"/>
              <a:t> make it visually interesting and memorable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9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8FA9C-4753-F340-A41D-A1C127C96B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5318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03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63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29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89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483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5333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9777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71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454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9199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CEC01-7418-FA49-B31E-EB0BAC699D0B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7409-8315-EF4B-BE4A-4077217A2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3945"/>
            <a:ext cx="7772400" cy="200262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The Do-s and Don</a:t>
            </a:r>
            <a:r>
              <a:rPr lang="fr-FR" sz="6000" dirty="0">
                <a:solidFill>
                  <a:schemeClr val="bg1"/>
                </a:solidFill>
              </a:rPr>
              <a:t>’</a:t>
            </a:r>
            <a:r>
              <a:rPr lang="en-US" sz="6000" dirty="0">
                <a:solidFill>
                  <a:schemeClr val="bg1"/>
                </a:solidFill>
              </a:rPr>
              <a:t>t-s of Effective Multi-Media Presentations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14" y="5452241"/>
            <a:ext cx="8926286" cy="1273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dirty="0">
              <a:solidFill>
                <a:schemeClr val="bg1"/>
              </a:solidFill>
            </a:endParaRPr>
          </a:p>
          <a:p>
            <a:pPr algn="l">
              <a:tabLst>
                <a:tab pos="8520113" algn="r"/>
              </a:tabLst>
            </a:pPr>
            <a:r>
              <a:rPr lang="en-US" sz="3000" dirty="0">
                <a:solidFill>
                  <a:schemeClr val="bg1"/>
                </a:solidFill>
              </a:rPr>
              <a:t>Mr. Hapke / Mr. van den Broek	ADST 8 – Period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840"/>
            <a:ext cx="9144000" cy="24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67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Conclusions: </a:t>
            </a:r>
            <a:r>
              <a:rPr lang="en-US" dirty="0" smtClean="0"/>
              <a:t>No </a:t>
            </a:r>
            <a:r>
              <a:rPr lang="en-US" dirty="0"/>
              <a:t>Memes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446204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is not the tone you want to set with your last slide!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 “The End” Slide!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FF00"/>
                </a:solidFill>
              </a:rPr>
              <a:t>Wrap up your thoughts with a conclusion!</a:t>
            </a:r>
          </a:p>
          <a:p>
            <a:endParaRPr lang="en-CA" dirty="0"/>
          </a:p>
        </p:txBody>
      </p:sp>
      <p:pic>
        <p:nvPicPr>
          <p:cNvPr id="6" name="Picture 5" descr="thank you (to delete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78" y="1636881"/>
            <a:ext cx="4007685" cy="4007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54902">
            <a:off x="5500443" y="2424581"/>
            <a:ext cx="31725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542677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Important </a:t>
            </a:r>
            <a:r>
              <a:rPr lang="en-US" b="1" dirty="0">
                <a:solidFill>
                  <a:srgbClr val="00FF00"/>
                </a:solidFill>
              </a:rPr>
              <a:t>DO</a:t>
            </a:r>
            <a:r>
              <a:rPr lang="en-US" b="1" dirty="0">
                <a:solidFill>
                  <a:srgbClr val="FFFFFF"/>
                </a:solidFill>
              </a:rPr>
              <a:t>s: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74838"/>
            <a:ext cx="8617462" cy="4734306"/>
          </a:xfrm>
        </p:spPr>
        <p:txBody>
          <a:bodyPr vert="horz"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Use font sizes at least 28 for text, 32 for titles. 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FYI: This is Calibri / 32 and 44.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Use </a:t>
            </a:r>
            <a:r>
              <a:rPr lang="en-US" dirty="0" err="1">
                <a:solidFill>
                  <a:srgbClr val="FFFFFF"/>
                </a:solidFill>
              </a:rPr>
              <a:t>colour</a:t>
            </a:r>
            <a:r>
              <a:rPr lang="en-US" dirty="0">
                <a:solidFill>
                  <a:srgbClr val="FFFFFF"/>
                </a:solidFill>
              </a:rPr>
              <a:t> for specific meaning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>
                <a:solidFill>
                  <a:srgbClr val="00FF00"/>
                </a:solidFill>
              </a:rPr>
              <a:t>Green</a:t>
            </a:r>
            <a:r>
              <a:rPr lang="en-US" dirty="0">
                <a:solidFill>
                  <a:srgbClr val="FFFFFF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Keep Location and Style consistent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(Title, Background and Content) 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Enter the Slide Show (F5) to do a test run. </a:t>
            </a:r>
          </a:p>
          <a:p>
            <a:pPr lvl="1">
              <a:buFontTx/>
              <a:buChar char="-"/>
            </a:pPr>
            <a:r>
              <a:rPr lang="en-US" sz="3200" dirty="0">
                <a:solidFill>
                  <a:srgbClr val="FFFFFF"/>
                </a:solidFill>
              </a:rPr>
              <a:t>Slides in the correct order?</a:t>
            </a:r>
          </a:p>
          <a:p>
            <a:pPr lvl="1"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Transitions / Animations in the correct order?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Test: Can you read it from the back of the room?</a:t>
            </a:r>
          </a:p>
          <a:p>
            <a:pPr lvl="1">
              <a:buFontTx/>
              <a:buChar char="-"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650" y="0"/>
            <a:ext cx="21363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913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Your Assignment: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5143500"/>
          </a:xfrm>
        </p:spPr>
        <p:txBody>
          <a:bodyPr vert="horz">
            <a:normAutofit lnSpcReduction="10000"/>
          </a:bodyPr>
          <a:lstStyle/>
          <a:p>
            <a:pPr>
              <a:buFontTx/>
              <a:buChar char="-"/>
            </a:pPr>
            <a:r>
              <a:rPr lang="en-CA" dirty="0" smtClean="0">
                <a:solidFill>
                  <a:srgbClr val="FFFFFF"/>
                </a:solidFill>
              </a:rPr>
              <a:t>Make </a:t>
            </a:r>
            <a:r>
              <a:rPr lang="en-CA" dirty="0">
                <a:solidFill>
                  <a:srgbClr val="FFFFFF"/>
                </a:solidFill>
              </a:rPr>
              <a:t>a 10 Slide </a:t>
            </a:r>
            <a:r>
              <a:rPr lang="en-CA" dirty="0" smtClean="0">
                <a:solidFill>
                  <a:srgbClr val="FFFFFF"/>
                </a:solidFill>
              </a:rPr>
              <a:t>PowerPoint</a:t>
            </a:r>
          </a:p>
          <a:p>
            <a:pPr lvl="1">
              <a:buFontTx/>
              <a:buChar char="-"/>
            </a:pPr>
            <a:r>
              <a:rPr lang="en-CA" dirty="0" smtClean="0">
                <a:solidFill>
                  <a:srgbClr val="FFFFFF"/>
                </a:solidFill>
              </a:rPr>
              <a:t>Choose a school appropriate topic</a:t>
            </a:r>
            <a:endParaRPr lang="en-CA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8 created properly (The Good)</a:t>
            </a:r>
          </a:p>
          <a:p>
            <a:pPr>
              <a:buFontTx/>
              <a:buChar char="-"/>
            </a:pPr>
            <a:r>
              <a:rPr lang="en-CA" dirty="0">
                <a:solidFill>
                  <a:srgbClr val="FF0000"/>
                </a:solidFill>
              </a:rPr>
              <a:t>2 as ugly as possible (The Bad and the Ugly!)</a:t>
            </a:r>
          </a:p>
          <a:p>
            <a:pPr lvl="1">
              <a:buFontTx/>
              <a:buChar char="-"/>
            </a:pPr>
            <a:r>
              <a:rPr lang="en-CA" dirty="0">
                <a:solidFill>
                  <a:srgbClr val="FF0000"/>
                </a:solidFill>
              </a:rPr>
              <a:t>Though these are bad, they must stay on-topic!</a:t>
            </a:r>
          </a:p>
          <a:p>
            <a:pPr lvl="1">
              <a:buFontTx/>
              <a:buChar char="-"/>
            </a:pPr>
            <a:r>
              <a:rPr lang="en-CA" dirty="0">
                <a:solidFill>
                  <a:srgbClr val="FF0000"/>
                </a:solidFill>
              </a:rPr>
              <a:t>Don’t have to be the last 2 slides.</a:t>
            </a:r>
          </a:p>
          <a:p>
            <a:pPr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5-10 </a:t>
            </a:r>
            <a:r>
              <a:rPr lang="en-CA" dirty="0" smtClean="0">
                <a:solidFill>
                  <a:srgbClr val="00FF00"/>
                </a:solidFill>
              </a:rPr>
              <a:t>items </a:t>
            </a:r>
            <a:r>
              <a:rPr lang="en-CA" dirty="0">
                <a:solidFill>
                  <a:srgbClr val="00FF00"/>
                </a:solidFill>
              </a:rPr>
              <a:t>/ </a:t>
            </a:r>
            <a:r>
              <a:rPr lang="en-CA" dirty="0" smtClean="0">
                <a:solidFill>
                  <a:srgbClr val="00FF00"/>
                </a:solidFill>
              </a:rPr>
              <a:t>slide </a:t>
            </a:r>
            <a:br>
              <a:rPr lang="en-CA" dirty="0" smtClean="0">
                <a:solidFill>
                  <a:srgbClr val="00FF00"/>
                </a:solidFill>
              </a:rPr>
            </a:br>
            <a:r>
              <a:rPr lang="en-CA" dirty="0" smtClean="0">
                <a:solidFill>
                  <a:srgbClr val="00FF00"/>
                </a:solidFill>
              </a:rPr>
              <a:t>(bullets/table rows/boxes/etc.)</a:t>
            </a:r>
            <a:endParaRPr lang="en-CA" dirty="0">
              <a:solidFill>
                <a:srgbClr val="00FF00"/>
              </a:solidFill>
            </a:endParaRPr>
          </a:p>
          <a:p>
            <a:pPr lvl="1"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5-10 words / </a:t>
            </a:r>
            <a:r>
              <a:rPr lang="en-CA" dirty="0" smtClean="0">
                <a:solidFill>
                  <a:srgbClr val="00FF00"/>
                </a:solidFill>
              </a:rPr>
              <a:t>item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>
                <a:solidFill>
                  <a:srgbClr val="FF0000"/>
                </a:solidFill>
              </a:rPr>
              <a:t>(No paragraphs allowed!) </a:t>
            </a:r>
            <a:endParaRPr lang="en-CA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Use a variety of slide </a:t>
            </a:r>
            <a:r>
              <a:rPr lang="en-CA" dirty="0" smtClean="0">
                <a:solidFill>
                  <a:srgbClr val="00FF00"/>
                </a:solidFill>
              </a:rPr>
              <a:t>formats</a:t>
            </a:r>
            <a:endParaRPr lang="en-CA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219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Your Assignment: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409709" cy="51416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FFFFFF"/>
                </a:solidFill>
              </a:rPr>
              <a:t>Begin with a Title Slide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Topic, Name, Period #, At least 1 Graphic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FFFFFF"/>
                </a:solidFill>
              </a:rPr>
              <a:t>Beginning: </a:t>
            </a:r>
            <a:r>
              <a:rPr lang="en-CA" dirty="0">
                <a:solidFill>
                  <a:srgbClr val="00FF00"/>
                </a:solidFill>
              </a:rPr>
              <a:t>Next couple slides introduce the theme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FFFFFF"/>
                </a:solidFill>
              </a:rPr>
              <a:t>Middle: </a:t>
            </a:r>
            <a:r>
              <a:rPr lang="en-CA" dirty="0">
                <a:solidFill>
                  <a:srgbClr val="00FF00"/>
                </a:solidFill>
              </a:rPr>
              <a:t>Cover the most important content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FFFFFF"/>
                </a:solidFill>
              </a:rPr>
              <a:t>End: </a:t>
            </a:r>
            <a:r>
              <a:rPr lang="en-CA" dirty="0">
                <a:solidFill>
                  <a:srgbClr val="00FF00"/>
                </a:solidFill>
              </a:rPr>
              <a:t>Find a nice way to wrap up the topic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The End / Questions? </a:t>
            </a:r>
            <a:r>
              <a:rPr lang="en-CA" dirty="0" smtClean="0">
                <a:solidFill>
                  <a:srgbClr val="FF0000"/>
                </a:solidFill>
              </a:rPr>
              <a:t>is </a:t>
            </a:r>
            <a:r>
              <a:rPr lang="en-CA" dirty="0">
                <a:solidFill>
                  <a:srgbClr val="FF0000"/>
                </a:solidFill>
              </a:rPr>
              <a:t>not acceptable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(Even as one of your bad slides)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All slides relate to the theme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1-3 Graphics relate to the current slide’s topic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CA" dirty="0">
                <a:solidFill>
                  <a:srgbClr val="00FF00"/>
                </a:solidFill>
              </a:rPr>
              <a:t>Each slide has a title at the top</a:t>
            </a:r>
          </a:p>
        </p:txBody>
      </p:sp>
    </p:spTree>
    <p:extLst>
      <p:ext uri="{BB962C8B-B14F-4D97-AF65-F5344CB8AC3E}">
        <p14:creationId xmlns:p14="http://schemas.microsoft.com/office/powerpoint/2010/main" val="25423669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Hello.  My name is Troy and welcome to my presentation about Vancouver.  I have lived in Vancouver my entire life.  Vancouver was founded in 1886, but before that, Vancouver was known as Granville which is really interesting because today, there is a still a street called Granville as well as Granville Island.   </a:t>
            </a:r>
          </a:p>
        </p:txBody>
      </p:sp>
      <p:sp>
        <p:nvSpPr>
          <p:cNvPr id="5" name="TextBox 4"/>
          <p:cNvSpPr txBox="1"/>
          <p:nvPr/>
        </p:nvSpPr>
        <p:spPr>
          <a:xfrm rot="20698890">
            <a:off x="5844189" y="4704407"/>
            <a:ext cx="31725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247827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Makes Stanley Park GREAT!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686800" cy="4525963"/>
          </a:xfrm>
        </p:spPr>
        <p:txBody>
          <a:bodyPr vert="horz"/>
          <a:lstStyle/>
          <a:p>
            <a:pPr>
              <a:buFont typeface="Calibri" panose="020F0502020204030204" pitchFamily="34" charset="0"/>
              <a:buChar char="-"/>
            </a:pPr>
            <a:r>
              <a:rPr lang="en-US" dirty="0"/>
              <a:t>Vancouver  Aquarium – belugas, sea otters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/>
              <a:t>Sea Wall – bicycle, roller blade, walk, run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/>
              <a:t>Lion’s Gate Bridge – amazing view of the narrows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/>
              <a:t>Third Beach Concession – Hot dogs, burgers, fries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/>
              <a:t>Lost Lagoon – ducks, view, fountain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20" y="4564176"/>
            <a:ext cx="4332780" cy="2293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96113">
            <a:off x="795367" y="4995656"/>
            <a:ext cx="31725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00FF00"/>
                </a:solidFill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253321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9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n-US" b="1" dirty="0">
                <a:solidFill>
                  <a:schemeClr val="bg1"/>
                </a:solidFill>
              </a:rPr>
              <a:t> Makes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Stanley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Park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GREAT!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686800" cy="4525963"/>
          </a:xfrm>
        </p:spPr>
        <p:txBody>
          <a:bodyPr vert="horz"/>
          <a:lstStyle/>
          <a:p>
            <a:pP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FF00"/>
                </a:solidFill>
              </a:rPr>
              <a:t>Vancouver  Aquarium – belugas, sea otters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00FF"/>
                </a:solidFill>
              </a:rPr>
              <a:t>Sea Wall – bicycle, roller blade, walk, run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FF8000"/>
                </a:solidFill>
              </a:rPr>
              <a:t>Lion’s Gate Bridge – amazing view of the narrows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1FA812"/>
                </a:solidFill>
              </a:rPr>
              <a:t>Third Beach Concession – Hot dogs, burgers, fries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n-US" dirty="0">
                <a:solidFill>
                  <a:srgbClr val="00FFFF"/>
                </a:solidFill>
              </a:rPr>
              <a:t>Lost Lagoon – ducks, view, fountain</a:t>
            </a:r>
          </a:p>
          <a:p>
            <a:pPr marL="0" indent="0">
              <a:buNone/>
            </a:pPr>
            <a:endParaRPr lang="en-US" dirty="0">
              <a:solidFill>
                <a:srgbClr val="1FA81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20" y="4564176"/>
            <a:ext cx="4332780" cy="2293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96113">
            <a:off x="795367" y="4995656"/>
            <a:ext cx="31725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2291128843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Arrivals/Departures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2" t="7284" r="8691" b="1983"/>
          <a:stretch/>
        </p:blipFill>
        <p:spPr>
          <a:xfrm>
            <a:off x="3395661" y="2515607"/>
            <a:ext cx="3362325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7375" y="5659503"/>
            <a:ext cx="3362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Peace Arch Border</a:t>
            </a:r>
            <a: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CA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Hwy 99/ I-5 to Seattle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25" y="5659504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BC Ferries – </a:t>
            </a:r>
            <a:r>
              <a:rPr lang="en-CA" sz="2800" b="1" u="sng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Tsawwassen</a:t>
            </a:r>
            <a:r>
              <a:rPr lang="en-CA" sz="2800" b="1" u="sng" dirty="0" smtClean="0">
                <a:solidFill>
                  <a:schemeClr val="bg1"/>
                </a:solidFill>
              </a:rPr>
              <a:t/>
            </a:r>
            <a:br>
              <a:rPr lang="en-CA" sz="2800" b="1" u="sng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To Nanaimo/Victoria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24" y="3171279"/>
            <a:ext cx="23145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YVR Airport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Domestic  &amp; International </a:t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Flights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25" y="1519163"/>
            <a:ext cx="4276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BC Ferries – Horseshoe Bay</a:t>
            </a:r>
            <a:r>
              <a:rPr lang="en-CA" sz="2800" b="1" u="sng" dirty="0" smtClean="0">
                <a:solidFill>
                  <a:schemeClr val="bg1"/>
                </a:solidFill>
              </a:rPr>
              <a:t/>
            </a:r>
            <a:br>
              <a:rPr lang="en-CA" sz="2800" b="1" u="sng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To Nanaimo/Bowen Island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3951" y="1519162"/>
            <a:ext cx="4095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8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Trans Canada Hwy</a:t>
            </a:r>
            <a:r>
              <a:rPr lang="en-CA" sz="2800" dirty="0" smtClean="0">
                <a:solidFill>
                  <a:schemeClr val="bg1"/>
                </a:solidFill>
              </a:rPr>
              <a:t/>
            </a:r>
            <a:br>
              <a:rPr lang="en-CA" sz="2800" dirty="0" smtClean="0">
                <a:solidFill>
                  <a:schemeClr val="bg1"/>
                </a:solidFill>
              </a:rPr>
            </a:br>
            <a:r>
              <a:rPr lang="en-CA" sz="2800" dirty="0" smtClean="0">
                <a:solidFill>
                  <a:schemeClr val="bg1"/>
                </a:solidFill>
              </a:rPr>
              <a:t>To Kamloops</a:t>
            </a:r>
            <a:r>
              <a:rPr lang="en-CA" sz="2800" dirty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then Calgary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76625" y="2600280"/>
            <a:ext cx="161925" cy="1619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905250" y="3858106"/>
            <a:ext cx="161925" cy="1619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114800" y="5229706"/>
            <a:ext cx="161925" cy="16192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943600" y="5234949"/>
            <a:ext cx="161925" cy="1619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581773" y="4210819"/>
            <a:ext cx="161925" cy="1619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502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0"/>
          <a:stretch/>
        </p:blipFill>
        <p:spPr>
          <a:xfrm>
            <a:off x="457200" y="5163681"/>
            <a:ext cx="3848100" cy="1404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Vancouver vs. Havana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639398"/>
              </p:ext>
            </p:extLst>
          </p:nvPr>
        </p:nvGraphicFramePr>
        <p:xfrm>
          <a:off x="457200" y="1600200"/>
          <a:ext cx="8229600" cy="3261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8421159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40601477"/>
                    </a:ext>
                  </a:extLst>
                </a:gridCol>
              </a:tblGrid>
              <a:tr h="69913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Modern skyscrapers</a:t>
                      </a:r>
                      <a:br>
                        <a:rPr lang="en-CA" sz="2800" dirty="0" smtClean="0"/>
                      </a:br>
                      <a:r>
                        <a:rPr lang="en-CA" sz="2800" dirty="0" smtClean="0"/>
                        <a:t>(Many</a:t>
                      </a:r>
                      <a:r>
                        <a:rPr lang="en-CA" sz="2800" baseline="0" dirty="0" smtClean="0"/>
                        <a:t> new in last 30 years)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Historical</a:t>
                      </a:r>
                      <a:r>
                        <a:rPr lang="en-CA" sz="2800" baseline="0" dirty="0" smtClean="0"/>
                        <a:t> Architecture</a:t>
                      </a:r>
                      <a:br>
                        <a:rPr lang="en-CA" sz="2800" baseline="0" dirty="0" smtClean="0"/>
                      </a:br>
                      <a:r>
                        <a:rPr lang="en-CA" sz="2800" baseline="0" dirty="0" smtClean="0"/>
                        <a:t>(French, Spanish, European influences)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812809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Modern new cars</a:t>
                      </a:r>
                      <a:br>
                        <a:rPr lang="en-CA" sz="2800" dirty="0" smtClean="0"/>
                      </a:br>
                      <a:r>
                        <a:rPr lang="en-CA" sz="2800" dirty="0" smtClean="0"/>
                        <a:t>(Variety of brands)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1950’s era cars still in use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472219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Distinct seasons</a:t>
                      </a:r>
                      <a:br>
                        <a:rPr lang="en-CA" sz="2800" dirty="0" smtClean="0"/>
                      </a:br>
                      <a:r>
                        <a:rPr lang="en-CA" sz="2800" dirty="0" smtClean="0"/>
                        <a:t>(cool &amp; rainy:</a:t>
                      </a:r>
                      <a:r>
                        <a:rPr lang="en-CA" sz="2800" baseline="0" dirty="0" smtClean="0"/>
                        <a:t> fall – spring)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 smtClean="0"/>
                        <a:t>Warm</a:t>
                      </a:r>
                      <a:r>
                        <a:rPr lang="en-CA" sz="2800" baseline="0" dirty="0" smtClean="0"/>
                        <a:t> summery weather all year around</a:t>
                      </a:r>
                      <a:endParaRPr lang="en-CA" sz="2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146241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t="15795" r="706" b="1968"/>
          <a:stretch/>
        </p:blipFill>
        <p:spPr>
          <a:xfrm>
            <a:off x="5215218" y="5010150"/>
            <a:ext cx="299640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61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58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The Grouse Grind: TOP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0888" y="1245158"/>
            <a:ext cx="31725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876" y="1108717"/>
            <a:ext cx="559692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E9EDF4"/>
                </a:solidFill>
                <a:latin typeface="Snell Roundhand"/>
                <a:cs typeface="Snell Roundhand"/>
              </a:rPr>
              <a:t>The Grouse Grind is a 2.9-kilometre trail up the face of Grouse Mountain, commonly referred to as “Mother Nature’s Stairmaster.”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876" y="4139494"/>
            <a:ext cx="40761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 smtClean="0">
                <a:solidFill>
                  <a:srgbClr val="E9EDF4"/>
                </a:solidFill>
                <a:latin typeface="Apple Chancery"/>
                <a:cs typeface="Apple Chancery"/>
              </a:rPr>
              <a:t>Flashlight</a:t>
            </a:r>
            <a:endParaRPr lang="en-US" sz="3000" dirty="0">
              <a:solidFill>
                <a:srgbClr val="E9EDF4"/>
              </a:solidFill>
              <a:latin typeface="Apple Chancery"/>
              <a:cs typeface="Apple Chancery"/>
            </a:endParaRPr>
          </a:p>
          <a:p>
            <a:pPr marL="342900" indent="-342900">
              <a:buAutoNum type="arabicPeriod"/>
            </a:pPr>
            <a:r>
              <a:rPr lang="en-US" sz="3000" dirty="0" smtClean="0">
                <a:solidFill>
                  <a:srgbClr val="E9EDF4"/>
                </a:solidFill>
                <a:latin typeface="American Typewriter"/>
                <a:cs typeface="American Typewriter"/>
              </a:rPr>
              <a:t>Water</a:t>
            </a:r>
            <a:endParaRPr lang="en-US" sz="3000" dirty="0">
              <a:solidFill>
                <a:srgbClr val="E9EDF4"/>
              </a:solidFill>
              <a:latin typeface="American Typewriter"/>
              <a:cs typeface="American Typewriter"/>
            </a:endParaRPr>
          </a:p>
          <a:p>
            <a:pPr marL="342900" indent="-342900">
              <a:buAutoNum type="arabicPeriod"/>
            </a:pPr>
            <a:r>
              <a:rPr lang="en-US" sz="3000" dirty="0" smtClean="0">
                <a:solidFill>
                  <a:srgbClr val="E9EDF4"/>
                </a:solidFill>
                <a:latin typeface="Bernard MT Condensed"/>
                <a:cs typeface="Bernard MT Condensed"/>
              </a:rPr>
              <a:t>Hiking Boots</a:t>
            </a:r>
            <a:endParaRPr lang="en-US" sz="3000" dirty="0">
              <a:solidFill>
                <a:srgbClr val="E9EDF4"/>
              </a:solidFill>
              <a:latin typeface="Bernard MT Condensed"/>
              <a:cs typeface="Bernard MT Condensed"/>
            </a:endParaRPr>
          </a:p>
          <a:p>
            <a:pPr marL="342900" indent="-342900">
              <a:buAutoNum type="arabicPeriod"/>
            </a:pPr>
            <a:r>
              <a:rPr lang="en-US" sz="3000" dirty="0">
                <a:solidFill>
                  <a:srgbClr val="E9EDF4"/>
                </a:solidFill>
                <a:latin typeface="Bauhaus 93"/>
                <a:cs typeface="Bauhaus 93"/>
              </a:rPr>
              <a:t>Extra </a:t>
            </a:r>
            <a:r>
              <a:rPr lang="en-US" sz="3000" dirty="0" smtClean="0">
                <a:solidFill>
                  <a:srgbClr val="E9EDF4"/>
                </a:solidFill>
                <a:latin typeface="Bauhaus 93"/>
                <a:cs typeface="Bauhaus 93"/>
              </a:rPr>
              <a:t>Clothes</a:t>
            </a:r>
            <a:endParaRPr lang="en-US" sz="3000" dirty="0">
              <a:solidFill>
                <a:srgbClr val="E9EDF4"/>
              </a:solidFill>
              <a:latin typeface="Bauhaus 93"/>
              <a:cs typeface="Bauhaus 93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000" dirty="0">
                <a:solidFill>
                  <a:srgbClr val="E9EDF4"/>
                </a:solidFill>
                <a:latin typeface="Brush Script MT Italic"/>
                <a:cs typeface="Brush Script MT Italic"/>
              </a:rPr>
              <a:t>  Pocket Knife</a:t>
            </a:r>
            <a:endParaRPr lang="en-US" sz="3000" dirty="0">
              <a:solidFill>
                <a:srgbClr val="E9EDF4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7806" y="3718679"/>
            <a:ext cx="4076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3000" dirty="0">
              <a:solidFill>
                <a:srgbClr val="E9EDF4"/>
              </a:solidFill>
              <a:latin typeface="Brush Script MT Italic"/>
              <a:cs typeface="Brush Script MT Italic"/>
            </a:endParaRPr>
          </a:p>
          <a:p>
            <a:pPr marL="342900" indent="-342900">
              <a:buFont typeface="+mj-lt"/>
              <a:buAutoNum type="arabicPeriod" startAt="6"/>
            </a:pPr>
            <a:r>
              <a:rPr lang="en-US" sz="3000" dirty="0" smtClean="0">
                <a:solidFill>
                  <a:srgbClr val="E9EDF4"/>
                </a:solidFill>
                <a:latin typeface="Comic Sans MS"/>
                <a:cs typeface="Comic Sans MS"/>
              </a:rPr>
              <a:t>Hiking poles</a:t>
            </a:r>
            <a:endParaRPr lang="en-US" sz="3000" dirty="0">
              <a:solidFill>
                <a:srgbClr val="E9EDF4"/>
              </a:solidFill>
              <a:latin typeface="Comic Sans MS"/>
              <a:cs typeface="Comic Sans MS"/>
            </a:endParaRPr>
          </a:p>
          <a:p>
            <a:pPr marL="342900" indent="-342900">
              <a:buAutoNum type="arabicPeriod" startAt="6"/>
            </a:pPr>
            <a:r>
              <a:rPr lang="en-US" sz="3000" dirty="0" smtClean="0">
                <a:solidFill>
                  <a:srgbClr val="E9EDF4"/>
                </a:solidFill>
                <a:latin typeface="Bodoni 72 Smallcaps Book"/>
                <a:cs typeface="Bodoni 72 Smallcaps Book"/>
              </a:rPr>
              <a:t>Snacks</a:t>
            </a:r>
            <a:endParaRPr lang="en-US" sz="3000" dirty="0">
              <a:solidFill>
                <a:srgbClr val="E9EDF4"/>
              </a:solidFill>
              <a:latin typeface="Bodoni 72 Smallcaps Book"/>
              <a:cs typeface="Bodoni 72 Smallcaps Book"/>
            </a:endParaRPr>
          </a:p>
          <a:p>
            <a:pPr marL="342900" indent="-342900">
              <a:buAutoNum type="arabicPeriod" startAt="6"/>
            </a:pPr>
            <a:r>
              <a:rPr lang="en-US" sz="3000" dirty="0">
                <a:solidFill>
                  <a:srgbClr val="E9EDF4"/>
                </a:solidFill>
                <a:latin typeface="Edwardian Script ITC"/>
                <a:cs typeface="Edwardian Script ITC"/>
              </a:rPr>
              <a:t>First-Aid Kit</a:t>
            </a:r>
          </a:p>
          <a:p>
            <a:pPr marL="342900" indent="-342900">
              <a:buAutoNum type="arabicPeriod" startAt="6"/>
            </a:pPr>
            <a:r>
              <a:rPr lang="en-US" sz="3000" dirty="0" smtClean="0">
                <a:solidFill>
                  <a:srgbClr val="E9EDF4"/>
                </a:solidFill>
                <a:latin typeface="Onyx"/>
                <a:cs typeface="Onyx"/>
              </a:rPr>
              <a:t>Trail Map</a:t>
            </a:r>
            <a:endParaRPr lang="en-US" sz="3000" dirty="0">
              <a:solidFill>
                <a:srgbClr val="E9EDF4"/>
              </a:solidFill>
              <a:latin typeface="Onyx"/>
              <a:cs typeface="Onyx"/>
            </a:endParaRPr>
          </a:p>
          <a:p>
            <a:pPr marL="342900" indent="-342900">
              <a:buAutoNum type="arabicPeriod" startAt="6"/>
            </a:pPr>
            <a:r>
              <a:rPr lang="en-US" sz="3000" dirty="0" smtClean="0">
                <a:solidFill>
                  <a:srgbClr val="E9EDF4"/>
                </a:solidFill>
                <a:latin typeface="Abadi MT Condensed Extra Bold"/>
                <a:cs typeface="Abadi MT Condensed Extra Bold"/>
              </a:rPr>
              <a:t>Cellphone</a:t>
            </a:r>
            <a:endParaRPr lang="en-US" sz="3000" dirty="0">
              <a:solidFill>
                <a:srgbClr val="E9EDF4"/>
              </a:solidFill>
              <a:latin typeface="Abadi MT Condensed Extra Bold"/>
              <a:cs typeface="Abadi MT Condensed Extra Bold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876" y="2587185"/>
            <a:ext cx="83889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Going to do the Grind? </a:t>
            </a:r>
            <a:br>
              <a:rPr lang="en-US" sz="2500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Here is a list of the top ten things to take with you for a safe hike:</a:t>
            </a:r>
          </a:p>
        </p:txBody>
      </p:sp>
    </p:spTree>
    <p:extLst>
      <p:ext uri="{BB962C8B-B14F-4D97-AF65-F5344CB8AC3E}">
        <p14:creationId xmlns:p14="http://schemas.microsoft.com/office/powerpoint/2010/main" val="3030643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SEA WALL SHOTS: SEE &amp; BE SEEN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6926">
            <a:off x="4735915" y="1150541"/>
            <a:ext cx="2006075" cy="2678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01" y="1287665"/>
            <a:ext cx="2386036" cy="17872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62180">
            <a:off x="5965366" y="2801528"/>
            <a:ext cx="2681649" cy="1784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30433">
            <a:off x="1912018" y="1307967"/>
            <a:ext cx="3349786" cy="2233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3336" y="4113705"/>
            <a:ext cx="3960890" cy="26357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03271" y="2805668"/>
            <a:ext cx="2920955" cy="1641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1783" y="4202216"/>
            <a:ext cx="3400753" cy="25472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0699" y="4074236"/>
            <a:ext cx="2850935" cy="1890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97622">
            <a:off x="6369223" y="2057341"/>
            <a:ext cx="3006088" cy="13804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20536" y="1142570"/>
            <a:ext cx="3302000" cy="2463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744599">
            <a:off x="-399734" y="4235846"/>
            <a:ext cx="4004726" cy="2664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062197">
            <a:off x="336198" y="2614223"/>
            <a:ext cx="3275671" cy="25266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8943" y="2619342"/>
            <a:ext cx="2966476" cy="19740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08735" y="5457617"/>
            <a:ext cx="31725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FF0000"/>
                </a:solidFill>
              </a:rPr>
              <a:t>DON’T</a:t>
            </a:r>
          </a:p>
        </p:txBody>
      </p:sp>
    </p:spTree>
    <p:extLst>
      <p:ext uri="{BB962C8B-B14F-4D97-AF65-F5344CB8AC3E}">
        <p14:creationId xmlns:p14="http://schemas.microsoft.com/office/powerpoint/2010/main" val="30985089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7 0  0.031 0.01868  0.031 0.04136  C 0.031 0.06537  0.017 0.08405  0 0.08405  C -0.017 0.08405  -0.031 0.10273  -0.031 0.12541  C -0.031 0.14809  -0.017 0.16676  0 0.16676  C 0.017 0.16676  0.031 0.18544  0.031 0.20812  C 0.031 0.2308  0.017 0.24948  0 0.24948  C -0.017 0.24948  -0.031 0.26816  -0.031 0.29217  C -0.031 0.31485  -0.017 0.33353  0 0.33353  C 0.017 0.33353  0.031 0.31485  0.031 0.29217  C 0.031 0.26816  0.017 0.24948  0 0.24948  C -0.017 0.24948  -0.031 0.2308  -0.031 0.20812  C -0.031 0.18544  -0.017 0.16676  0 0.16676  C 0.017 0.16676  0.031 0.14809  0.031 0.12541  C 0.031 0.10273  0.017 0.08405  0 0.08405  C -0.017 0.08405  -0.031 0.06537  -0.031 0.04136  C -0.031 0.01868  -0.017 0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77 -0.08688 C 0.04011 -0.07808 0.04515 -0.06928 0.04724 -0.05815 C 0.04949 -0.04611 0.05054 -0.03174 0.05175 -0.01738 C 0.05297 -0.00301 0.05175 0.00927 0.05054 0.02248 C 0.04949 0.03452 0.04793 0.04773 0.04394 0.05885 C 0.04064 0.06997 0.03508 0.07878 0.029 0.08527 C 0.02344 0.09198 0.01684 0.09639 0.01024 0.0987 C 0.00364 0.10102 -0.00313 0.10102 -0.00921 0.0987 C -0.01581 0.09639 -0.02189 0.09083 -0.02692 0.08202 C -0.03179 0.07438 -0.0363 0.06441 -0.03856 0.05236 C -0.04134 0.04124 -0.04255 0.02572 -0.04255 0.01367 C -0.04307 0.00139 -0.04255 -0.01297 -0.0396 -0.02525 C -0.03682 -0.03614 -0.03179 -0.04495 -0.02519 -0.04935 C -0.01859 -0.05259 -0.01199 -0.04819 -0.00747 -0.04055 C -0.00365 -0.0329 -0.00087 -0.02085 -0.00035 -0.00649 C -0.00035 0.00811 -0.00087 0.02132 -0.00365 0.03244 C -0.00643 0.04333 -0.00591 0.04565 -0.01702 0.06001 C -0.02692 0.0753 -0.03682 0.0709 -0.04307 0.07206 C -0.04915 0.07206 -0.05402 0.06766 -0.06009 0.06325 C -0.06687 0.05769 -0.07225 0.04773 -0.07624 0.03893 C -0.08007 0.03012 -0.0818 0.01923 -0.08406 0.00139 C -0.08545 -0.01622 -0.08545 -0.02525 -0.08545 -0.03846 C -0.08545 -0.05167 -0.08545 -0.06487 -0.08545 -0.07808 " pathEditMode="relative" rAng="0" ptsTypes="fffffffffffffffffffffff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" y="9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0534  0.01 -0.008  0.015 -0.008  C 0.022 -0.008  0.029 -0.004  0.033 0.00267  C 0.05 0.02935  0.063 0.08805  0.063 0.15742  C 0.063 0.15742  0.063 0.15876  0.063 0.15876  C 0.063 0.15876  0.063 0.16009  0.063 0.16009  C 0.063 0.22947  0.05 0.2895  0.033 0.31618  C 0.029 0.32152  0.022 0.32552  0.015 0.32552  C 0.01 0.32552  0.004 0.32285  0 0.31752  C -0.004 0.31218  -0.006 0.30551  -0.006 0.29751  C -0.006 0.28817  -0.003 0.28016  0.002 0.27483  C 0.022 0.25081  0.066 0.23347  0.118 0.23347  C 0.118 0.23347  0.119 0.23347  0.119 0.23347  C 0.119 0.23347  0.12 0.23347  0.12 0.23347  C 0.172 0.23347  0.217 0.25081  0.237 0.27483  C 0.241 0.28016  0.244 0.28817  0.244 0.29751  C 0.244 0.30551  0.242 0.31218  0.238 0.31752  C 0.234 0.32285  0.229 0.32552  0.223 0.32552  C 0.216 0.32552  0.21 0.32152  0.206 0.31618  C 0.188 0.2895  0.175 0.22947  0.175 0.16009  C 0.175 0.16009  0.175 0.15876  0.175 0.15876  C 0.175 0.15876  0.175 0.15742  0.175 0.15742  C 0.175 0.08805  0.188 0.02935  0.206 0.00133  C 0.21 -0.004  0.216 -0.008  0.223 -0.008  C 0.229 -0.008  0.234 -0.00534  0.238 0  C 0.242 0.00534  0.244 0.01334  0.244 0.02001  C 0.244 0.02935  0.241 0.03735  0.237 0.04403  C 0.217 0.06671  0.172 0.08405  0.12 0.08405  C 0.12 0.08405  0.12 0.08405  0.119 0.08405  C 0.119 0.08405  0.118 0.08405  0.118 0.08405  C 0.066 0.08405  0.022 0.06671  0.002 0.04403  C -0.003 0.03735  -0.006 0.02935  -0.006 0.02001  C -0.006 0.01334  -0.004 0.00534  0 0  Z" pathEditMode="relative" ptsTypes="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</a:rPr>
              <a:t>Oder </a:t>
            </a:r>
            <a:r>
              <a:rPr lang="en-US" b="1" dirty="0" err="1">
                <a:solidFill>
                  <a:srgbClr val="FFFFFF"/>
                </a:solidFill>
              </a:rPr>
              <a:t>Tid</a:t>
            </a:r>
            <a:r>
              <a:rPr lang="en-US" b="1" dirty="0">
                <a:solidFill>
                  <a:srgbClr val="FFFFFF"/>
                </a:solidFill>
              </a:rPr>
              <a:t> Bits: </a:t>
            </a:r>
            <a:r>
              <a:rPr lang="en-US" b="1" dirty="0" err="1">
                <a:solidFill>
                  <a:srgbClr val="FFFFFF"/>
                </a:solidFill>
              </a:rPr>
              <a:t>Speling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Ehrers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284316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Ofen</a:t>
            </a:r>
            <a:r>
              <a:rPr lang="en-US" dirty="0">
                <a:solidFill>
                  <a:srgbClr val="FFFFFF"/>
                </a:solidFill>
              </a:rPr>
              <a:t> times </a:t>
            </a:r>
            <a:r>
              <a:rPr lang="en-US" dirty="0" err="1">
                <a:solidFill>
                  <a:srgbClr val="FFFFFF"/>
                </a:solidFill>
              </a:rPr>
              <a:t>presentors</a:t>
            </a:r>
            <a:r>
              <a:rPr lang="en-US" dirty="0">
                <a:solidFill>
                  <a:srgbClr val="FFFFFF"/>
                </a:solidFill>
              </a:rPr>
              <a:t> do not </a:t>
            </a:r>
            <a:r>
              <a:rPr lang="en-US" dirty="0" err="1">
                <a:solidFill>
                  <a:srgbClr val="FFFFFF"/>
                </a:solidFill>
              </a:rPr>
              <a:t>proffread</a:t>
            </a:r>
            <a:r>
              <a:rPr lang="en-US" dirty="0">
                <a:solidFill>
                  <a:srgbClr val="FFFFFF"/>
                </a:solidFill>
              </a:rPr>
              <a:t> 4 </a:t>
            </a:r>
            <a:r>
              <a:rPr lang="en-US" dirty="0" err="1">
                <a:solidFill>
                  <a:srgbClr val="FFFFFF"/>
                </a:solidFill>
              </a:rPr>
              <a:t>grammer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errers</a:t>
            </a:r>
            <a:r>
              <a:rPr lang="en-US" dirty="0">
                <a:solidFill>
                  <a:srgbClr val="FFFFFF"/>
                </a:solidFill>
              </a:rPr>
              <a:t> or </a:t>
            </a:r>
            <a:r>
              <a:rPr lang="en-US" dirty="0" err="1">
                <a:solidFill>
                  <a:srgbClr val="FFFFFF"/>
                </a:solidFill>
              </a:rPr>
              <a:t>dont</a:t>
            </a:r>
            <a:r>
              <a:rPr lang="en-US" dirty="0">
                <a:solidFill>
                  <a:srgbClr val="FFFFFF"/>
                </a:solidFill>
              </a:rPr>
              <a:t> never pay </a:t>
            </a:r>
            <a:r>
              <a:rPr lang="en-US" dirty="0" err="1">
                <a:solidFill>
                  <a:srgbClr val="FFFFFF"/>
                </a:solidFill>
              </a:rPr>
              <a:t>atention</a:t>
            </a:r>
            <a:r>
              <a:rPr lang="en-US" dirty="0">
                <a:solidFill>
                  <a:srgbClr val="FFFFFF"/>
                </a:solidFill>
              </a:rPr>
              <a:t> to they’re spell </a:t>
            </a:r>
            <a:r>
              <a:rPr lang="en-US" dirty="0" err="1">
                <a:solidFill>
                  <a:srgbClr val="FFFFFF"/>
                </a:solidFill>
              </a:rPr>
              <a:t>chequer</a:t>
            </a:r>
            <a:r>
              <a:rPr lang="en-US" dirty="0">
                <a:solidFill>
                  <a:srgbClr val="FFFFFF"/>
                </a:solidFill>
              </a:rPr>
              <a:t> witch can result in </a:t>
            </a:r>
            <a:r>
              <a:rPr lang="en-US" dirty="0" err="1">
                <a:solidFill>
                  <a:srgbClr val="FFFFFF"/>
                </a:solidFill>
              </a:rPr>
              <a:t>alot</a:t>
            </a:r>
            <a:r>
              <a:rPr lang="en-US" dirty="0">
                <a:solidFill>
                  <a:srgbClr val="FFFFFF"/>
                </a:solidFill>
              </a:rPr>
              <a:t> of blaring </a:t>
            </a:r>
            <a:r>
              <a:rPr lang="en-US" dirty="0" err="1">
                <a:solidFill>
                  <a:srgbClr val="FFFFFF"/>
                </a:solidFill>
              </a:rPr>
              <a:t>mistaks</a:t>
            </a:r>
            <a:r>
              <a:rPr lang="en-US" dirty="0">
                <a:solidFill>
                  <a:srgbClr val="FFFFFF"/>
                </a:solidFill>
              </a:rPr>
              <a:t> that will distract your audience, </a:t>
            </a:r>
            <a:r>
              <a:rPr lang="en-US" dirty="0" err="1">
                <a:solidFill>
                  <a:srgbClr val="FFFFFF"/>
                </a:solidFill>
              </a:rPr>
              <a:t>expeciallity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ur</a:t>
            </a:r>
            <a:r>
              <a:rPr lang="en-US" dirty="0">
                <a:solidFill>
                  <a:srgbClr val="FFFFFF"/>
                </a:solidFill>
              </a:rPr>
              <a:t> teach.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Fer </a:t>
            </a:r>
            <a:r>
              <a:rPr lang="en-US" dirty="0" err="1">
                <a:solidFill>
                  <a:srgbClr val="FFFFFF"/>
                </a:solidFill>
              </a:rPr>
              <a:t>reaLL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754902">
            <a:off x="5690130" y="3837084"/>
            <a:ext cx="31725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>
                <a:solidFill>
                  <a:srgbClr val="FF0000"/>
                </a:solidFill>
              </a:rPr>
              <a:t>DON’T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13C20-2E6D-5443-813A-03426510DBB4}"/>
              </a:ext>
            </a:extLst>
          </p:cNvPr>
          <p:cNvSpPr txBox="1"/>
          <p:nvPr/>
        </p:nvSpPr>
        <p:spPr>
          <a:xfrm>
            <a:off x="353028" y="5411085"/>
            <a:ext cx="6128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FF00"/>
                </a:solidFill>
              </a:rPr>
              <a:t>If you see the red zig-zag, right click to see the suggested spellings!</a:t>
            </a:r>
          </a:p>
        </p:txBody>
      </p:sp>
    </p:spTree>
    <p:extLst>
      <p:ext uri="{BB962C8B-B14F-4D97-AF65-F5344CB8AC3E}">
        <p14:creationId xmlns:p14="http://schemas.microsoft.com/office/powerpoint/2010/main" val="1491599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657</Words>
  <Application>Microsoft Office PowerPoint</Application>
  <PresentationFormat>On-screen Show (4:3)</PresentationFormat>
  <Paragraphs>116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Abadi MT Condensed Extra Bold</vt:lpstr>
      <vt:lpstr>American Typewriter</vt:lpstr>
      <vt:lpstr>Apple Chancery</vt:lpstr>
      <vt:lpstr>Arial</vt:lpstr>
      <vt:lpstr>Bauhaus 93</vt:lpstr>
      <vt:lpstr>Bernard MT Condensed</vt:lpstr>
      <vt:lpstr>Bodoni 72 Smallcaps Book</vt:lpstr>
      <vt:lpstr>Brush Script MT Italic</vt:lpstr>
      <vt:lpstr>Calibri</vt:lpstr>
      <vt:lpstr>Comic Sans MS</vt:lpstr>
      <vt:lpstr>Edwardian Script ITC</vt:lpstr>
      <vt:lpstr>Onyx</vt:lpstr>
      <vt:lpstr>Snell Roundhand</vt:lpstr>
      <vt:lpstr>Office Theme</vt:lpstr>
      <vt:lpstr>The Do-s and Don’t-s of Effective Multi-Media Presentations </vt:lpstr>
      <vt:lpstr>Introduction</vt:lpstr>
      <vt:lpstr>What Makes Stanley Park GREAT!</vt:lpstr>
      <vt:lpstr>What Makes Stanley Park GREAT!</vt:lpstr>
      <vt:lpstr>Arrivals/Departures</vt:lpstr>
      <vt:lpstr>Vancouver vs. Havana</vt:lpstr>
      <vt:lpstr>The Grouse Grind: TOP 10</vt:lpstr>
      <vt:lpstr>SEA WALL SHOTS: SEE &amp; BE SEEN</vt:lpstr>
      <vt:lpstr>Oder Tid Bits: Speling Ehrers</vt:lpstr>
      <vt:lpstr>Conclusions: No Memes</vt:lpstr>
      <vt:lpstr>Important DOs:</vt:lpstr>
      <vt:lpstr>Your Assignment:</vt:lpstr>
      <vt:lpstr>Your Assignment:</vt:lpstr>
    </vt:vector>
  </TitlesOfParts>
  <Company>School District #36 (Surrey)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Dos and Don’ts of Effective PowerPoint Presentations</dc:title>
  <dc:creator>Information Management Services</dc:creator>
  <cp:lastModifiedBy>Nathan Hapke</cp:lastModifiedBy>
  <cp:revision>66</cp:revision>
  <dcterms:created xsi:type="dcterms:W3CDTF">2016-02-14T18:20:13Z</dcterms:created>
  <dcterms:modified xsi:type="dcterms:W3CDTF">2020-01-29T18:43:46Z</dcterms:modified>
</cp:coreProperties>
</file>